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925" r:id="rId4"/>
  </p:sldMasterIdLst>
  <p:notesMasterIdLst>
    <p:notesMasterId r:id="rId36"/>
  </p:notesMasterIdLst>
  <p:handoutMasterIdLst>
    <p:handoutMasterId r:id="rId37"/>
  </p:handoutMasterIdLst>
  <p:sldIdLst>
    <p:sldId id="261" r:id="rId5"/>
    <p:sldId id="257" r:id="rId6"/>
    <p:sldId id="268" r:id="rId7"/>
    <p:sldId id="269" r:id="rId8"/>
    <p:sldId id="265" r:id="rId9"/>
    <p:sldId id="270" r:id="rId10"/>
    <p:sldId id="281" r:id="rId11"/>
    <p:sldId id="271" r:id="rId12"/>
    <p:sldId id="272" r:id="rId13"/>
    <p:sldId id="273" r:id="rId14"/>
    <p:sldId id="275" r:id="rId15"/>
    <p:sldId id="274" r:id="rId16"/>
    <p:sldId id="276" r:id="rId17"/>
    <p:sldId id="277" r:id="rId18"/>
    <p:sldId id="293" r:id="rId19"/>
    <p:sldId id="294" r:id="rId20"/>
    <p:sldId id="278" r:id="rId21"/>
    <p:sldId id="279" r:id="rId22"/>
    <p:sldId id="280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1" r:id="rId33"/>
    <p:sldId id="267" r:id="rId34"/>
    <p:sldId id="266" r:id="rId35"/>
  </p:sldIdLst>
  <p:sldSz cx="9144000" cy="5143500" type="screen16x9"/>
  <p:notesSz cx="7010400" cy="9296400"/>
  <p:custDataLst>
    <p:tags r:id="rId3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6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9" userDrawn="1">
          <p15:clr>
            <a:srgbClr val="A4A3A4"/>
          </p15:clr>
        </p15:guide>
        <p15:guide id="2" pos="2208" userDrawn="1">
          <p15:clr>
            <a:srgbClr val="A4A3A4"/>
          </p15:clr>
        </p15:guide>
        <p15:guide id="3" orient="horz" pos="29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256A"/>
    <a:srgbClr val="1F344C"/>
    <a:srgbClr val="DB812E"/>
    <a:srgbClr val="C6234C"/>
    <a:srgbClr val="00A581"/>
    <a:srgbClr val="BD3B55"/>
    <a:srgbClr val="294665"/>
    <a:srgbClr val="19BBB7"/>
    <a:srgbClr val="08649C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76687" autoAdjust="0"/>
  </p:normalViewPr>
  <p:slideViewPr>
    <p:cSldViewPr snapToGrid="0" snapToObjects="1" showGuides="1">
      <p:cViewPr>
        <p:scale>
          <a:sx n="100" d="100"/>
          <a:sy n="100" d="100"/>
        </p:scale>
        <p:origin x="58" y="-336"/>
      </p:cViewPr>
      <p:guideLst>
        <p:guide orient="horz" pos="1616"/>
        <p:guide pos="2880"/>
        <p:guide orient="horz" pos="1619"/>
      </p:guideLst>
    </p:cSldViewPr>
  </p:slideViewPr>
  <p:outlineViewPr>
    <p:cViewPr>
      <p:scale>
        <a:sx n="33" d="100"/>
        <a:sy n="33" d="100"/>
      </p:scale>
      <p:origin x="0" y="-1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291"/>
    </p:cViewPr>
  </p:sorterViewPr>
  <p:notesViewPr>
    <p:cSldViewPr snapToGrid="0" snapToObjects="1" showGuides="1">
      <p:cViewPr varScale="1">
        <p:scale>
          <a:sx n="65" d="100"/>
          <a:sy n="65" d="100"/>
        </p:scale>
        <p:origin x="3125" y="67"/>
      </p:cViewPr>
      <p:guideLst>
        <p:guide orient="horz" pos="2929"/>
        <p:guide pos="2208"/>
        <p:guide orient="horz" pos="292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40352" y="8834999"/>
            <a:ext cx="2519680" cy="344197"/>
          </a:xfrm>
          <a:prstGeom prst="rect">
            <a:avLst/>
          </a:prstGeom>
          <a:noFill/>
        </p:spPr>
        <p:txBody>
          <a:bodyPr wrap="square" lIns="93177" tIns="46589" rIns="93177" bIns="46589" rtlCol="0">
            <a:spAutoFit/>
          </a:bodyPr>
          <a:lstStyle/>
          <a:p>
            <a:pPr algn="r" defTabSz="931774">
              <a:defRPr/>
            </a:pPr>
            <a:r>
              <a:rPr lang="en-US" sz="1600" dirty="0">
                <a:solidFill>
                  <a:srgbClr val="1F344C"/>
                </a:solidFill>
                <a:latin typeface="+mj-lt"/>
              </a:rPr>
              <a:t>SAS</a:t>
            </a:r>
            <a:r>
              <a:rPr lang="en-US" sz="1400" baseline="30000" dirty="0">
                <a:solidFill>
                  <a:srgbClr val="1F344C"/>
                </a:solidFill>
                <a:latin typeface="+mj-lt"/>
              </a:rPr>
              <a:t>®</a:t>
            </a:r>
            <a:r>
              <a:rPr lang="en-US" sz="1600" dirty="0">
                <a:solidFill>
                  <a:srgbClr val="1F344C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rgbClr val="1F344C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rgbClr val="1F344C"/>
                </a:solidFill>
                <a:latin typeface="+mj-lt"/>
              </a:rPr>
              <a:t>2019</a:t>
            </a:r>
          </a:p>
        </p:txBody>
      </p:sp>
      <p:sp>
        <p:nvSpPr>
          <p:cNvPr id="5" name="Rectangle 4"/>
          <p:cNvSpPr/>
          <p:nvPr/>
        </p:nvSpPr>
        <p:spPr>
          <a:xfrm>
            <a:off x="312729" y="8874112"/>
            <a:ext cx="673803" cy="265970"/>
          </a:xfrm>
          <a:prstGeom prst="rect">
            <a:avLst/>
          </a:prstGeom>
        </p:spPr>
        <p:txBody>
          <a:bodyPr wrap="none" lIns="93177" tIns="46589" rIns="93177" bIns="46589">
            <a:spAutoFit/>
          </a:bodyPr>
          <a:lstStyle/>
          <a:p>
            <a:pPr defTabSz="186355"/>
            <a:r>
              <a:rPr lang="en-US" sz="1100" dirty="0">
                <a:solidFill>
                  <a:schemeClr val="tx2"/>
                </a:solidFill>
              </a:rPr>
              <a:t>Page </a:t>
            </a:r>
            <a:fld id="{114C7B2E-8ACE-7A49-BC19-183EB2D79019}" type="slidenum">
              <a:rPr lang="en-US" sz="1100">
                <a:solidFill>
                  <a:schemeClr val="tx2"/>
                </a:solidFill>
              </a:rPr>
              <a:pPr defTabSz="186355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0595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71513" y="1181100"/>
            <a:ext cx="5667375" cy="3187700"/>
          </a:xfrm>
          <a:prstGeom prst="rect">
            <a:avLst/>
          </a:prstGeom>
          <a:noFill/>
          <a:ln w="12700">
            <a:solidFill>
              <a:schemeClr val="bg1">
                <a:lumMod val="85000"/>
              </a:schemeClr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2"/>
          <p:cNvSpPr>
            <a:spLocks noGrp="1"/>
          </p:cNvSpPr>
          <p:nvPr>
            <p:ph type="body" sz="quarter" idx="3"/>
          </p:nvPr>
        </p:nvSpPr>
        <p:spPr>
          <a:xfrm>
            <a:off x="649631" y="4545939"/>
            <a:ext cx="5711139" cy="4174084"/>
          </a:xfrm>
          <a:prstGeom prst="rect">
            <a:avLst/>
          </a:prstGeom>
        </p:spPr>
        <p:txBody>
          <a:bodyPr vert="horz" lIns="46589" tIns="46589" rIns="46589" bIns="4658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40352" y="8834999"/>
            <a:ext cx="2519680" cy="344197"/>
          </a:xfrm>
          <a:prstGeom prst="rect">
            <a:avLst/>
          </a:prstGeom>
          <a:noFill/>
        </p:spPr>
        <p:txBody>
          <a:bodyPr wrap="square" lIns="93177" tIns="46589" rIns="93177" bIns="46589" rtlCol="0">
            <a:spAutoFit/>
          </a:bodyPr>
          <a:lstStyle/>
          <a:p>
            <a:pPr marL="0" marR="0" indent="0" algn="r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rgbClr val="1F344C"/>
                </a:solidFill>
                <a:latin typeface="+mj-lt"/>
              </a:rPr>
              <a:t>SAS</a:t>
            </a:r>
            <a:r>
              <a:rPr lang="en-US" sz="1400" kern="1200" baseline="30000" dirty="0">
                <a:solidFill>
                  <a:srgbClr val="1F344C"/>
                </a:solidFill>
                <a:effectLst/>
                <a:latin typeface="+mj-lt"/>
                <a:ea typeface="+mn-ea"/>
                <a:cs typeface="+mn-cs"/>
              </a:rPr>
              <a:t>®</a:t>
            </a:r>
            <a:r>
              <a:rPr lang="en-US" sz="1600" dirty="0">
                <a:solidFill>
                  <a:srgbClr val="1F344C"/>
                </a:solidFill>
                <a:latin typeface="+mj-lt"/>
              </a:rPr>
              <a:t> </a:t>
            </a:r>
            <a:r>
              <a:rPr lang="en-US" sz="1600" b="1" dirty="0">
                <a:solidFill>
                  <a:srgbClr val="1F344C"/>
                </a:solidFill>
                <a:latin typeface="+mj-lt"/>
              </a:rPr>
              <a:t>GLOBAL FORUM </a:t>
            </a:r>
            <a:r>
              <a:rPr lang="en-US" sz="1600" dirty="0">
                <a:solidFill>
                  <a:srgbClr val="1F344C"/>
                </a:solidFill>
                <a:latin typeface="+mj-lt"/>
              </a:rPr>
              <a:t>2019</a:t>
            </a:r>
          </a:p>
        </p:txBody>
      </p:sp>
      <p:sp>
        <p:nvSpPr>
          <p:cNvPr id="3" name="Rectangle 2"/>
          <p:cNvSpPr/>
          <p:nvPr/>
        </p:nvSpPr>
        <p:spPr>
          <a:xfrm>
            <a:off x="312729" y="8874112"/>
            <a:ext cx="673803" cy="265970"/>
          </a:xfrm>
          <a:prstGeom prst="rect">
            <a:avLst/>
          </a:prstGeom>
        </p:spPr>
        <p:txBody>
          <a:bodyPr wrap="none" lIns="93177" tIns="46589" rIns="93177" bIns="46589">
            <a:spAutoFit/>
          </a:bodyPr>
          <a:lstStyle/>
          <a:p>
            <a:pPr algn="l" defTabSz="186355"/>
            <a:r>
              <a:rPr lang="en-US" sz="1100" dirty="0">
                <a:solidFill>
                  <a:schemeClr val="tx2"/>
                </a:solidFill>
              </a:rPr>
              <a:t>Page </a:t>
            </a:r>
            <a:fld id="{114C7B2E-8ACE-7A49-BC19-183EB2D79019}" type="slidenum">
              <a:rPr lang="en-US" sz="1100" smtClean="0">
                <a:solidFill>
                  <a:schemeClr val="tx2"/>
                </a:solidFill>
              </a:rPr>
              <a:pPr algn="l" defTabSz="186355"/>
              <a:t>‹#›</a:t>
            </a:fld>
            <a:endParaRPr lang="en-US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044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82880" algn="l" defTabSz="365760" rtl="0" eaLnBrk="1" latinLnBrk="0" hangingPunct="1">
      <a:lnSpc>
        <a:spcPct val="85000"/>
      </a:lnSpc>
      <a:spcBef>
        <a:spcPts val="800"/>
      </a:spcBef>
      <a:buClr>
        <a:schemeClr val="tx1"/>
      </a:buClr>
      <a:buSzPct val="80000"/>
      <a:buFont typeface="Arial" charset="0"/>
      <a:buChar char="•"/>
      <a:defRPr sz="1200" kern="1200" baseline="0">
        <a:solidFill>
          <a:schemeClr val="tx1"/>
        </a:solidFill>
        <a:effectLst/>
        <a:latin typeface="+mn-lt"/>
        <a:ea typeface="+mn-ea"/>
        <a:cs typeface="Arial" pitchFamily="34" charset="0"/>
      </a:defRPr>
    </a:lvl1pPr>
    <a:lvl2pPr marL="342900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/>
        </a:solidFill>
        <a:latin typeface="+mn-lt"/>
        <a:ea typeface="+mn-ea"/>
        <a:cs typeface="Arial" pitchFamily="34" charset="0"/>
      </a:defRPr>
    </a:lvl2pPr>
    <a:lvl3pPr marL="515938" indent="-182880" algn="l" defTabSz="365760" rtl="0" eaLnBrk="1" latinLnBrk="0" hangingPunct="1">
      <a:lnSpc>
        <a:spcPct val="85000"/>
      </a:lnSpc>
      <a:spcBef>
        <a:spcPts val="800"/>
      </a:spcBef>
      <a:buClr>
        <a:schemeClr val="tx1">
          <a:lumMod val="65000"/>
          <a:lumOff val="35000"/>
        </a:schemeClr>
      </a:buClr>
      <a:buSzPct val="100000"/>
      <a:buFont typeface="Calibri" panose="020F0502020204030204" pitchFamily="34" charset="0"/>
      <a:buChar char="-"/>
      <a:tabLst/>
      <a:defRPr sz="1200" kern="1200" baseline="0">
        <a:solidFill>
          <a:schemeClr val="tx1"/>
        </a:solidFill>
        <a:latin typeface="+mn-lt"/>
        <a:ea typeface="+mn-ea"/>
        <a:cs typeface="Arial" pitchFamily="34" charset="0"/>
      </a:defRPr>
    </a:lvl3pPr>
    <a:lvl4pPr marL="688975" indent="-173038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4pPr>
    <a:lvl5pPr marL="860425" indent="-165100" algn="l" defTabSz="685800" rtl="0" eaLnBrk="1" latinLnBrk="0" hangingPunct="1">
      <a:lnSpc>
        <a:spcPct val="100000"/>
      </a:lnSpc>
      <a:buClr>
        <a:schemeClr val="tx1">
          <a:lumMod val="65000"/>
          <a:lumOff val="35000"/>
        </a:schemeClr>
      </a:buClr>
      <a:buSzPct val="80000"/>
      <a:buFont typeface="Arial" charset="0"/>
      <a:buChar char="•"/>
      <a:tabLst/>
      <a:defRPr sz="1200" kern="1200" baseline="0">
        <a:solidFill>
          <a:schemeClr val="tx1">
            <a:lumMod val="65000"/>
            <a:lumOff val="35000"/>
          </a:schemeClr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86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Can use to have libnames assigned, macros created, </a:t>
            </a:r>
            <a:r>
              <a:rPr lang="en-US" dirty="0" err="1"/>
              <a:t>etc</a:t>
            </a:r>
            <a:r>
              <a:rPr lang="en-US" dirty="0"/>
              <a:t> WHEN SERVER IS CONNECTED</a:t>
            </a:r>
          </a:p>
          <a:p>
            <a:endParaRPr lang="en-US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SAS Programs :  Submit SAS code when server is connected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Disconnect server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Reconnect – CANDY library  is there and assigned</a:t>
            </a:r>
          </a:p>
          <a:p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655329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496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Helpful for debugging</a:t>
            </a:r>
          </a:p>
          <a:p>
            <a:endParaRPr lang="en-US" dirty="0"/>
          </a:p>
          <a:p>
            <a:r>
              <a:rPr lang="en-US" dirty="0"/>
              <a:t>Tools -&gt; options -&gt; SAS Programs </a:t>
            </a:r>
            <a:r>
              <a:rPr lang="en-US" dirty="0">
                <a:sym typeface="Wingdings" panose="05000000000000000000" pitchFamily="2" charset="2"/>
              </a:rPr>
              <a:t> Editor options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995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saver for when you’re being a lazy coder</a:t>
            </a:r>
          </a:p>
          <a:p>
            <a:endParaRPr lang="en-US" dirty="0"/>
          </a:p>
          <a:p>
            <a:r>
              <a:rPr lang="en-US" dirty="0"/>
              <a:t>Edit </a:t>
            </a:r>
            <a:r>
              <a:rPr lang="en-US" dirty="0">
                <a:sym typeface="Wingdings" panose="05000000000000000000" pitchFamily="2" charset="2"/>
              </a:rPr>
              <a:t> Format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OR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Right click  format 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022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saver </a:t>
            </a:r>
          </a:p>
          <a:p>
            <a:endParaRPr lang="en-US" dirty="0"/>
          </a:p>
          <a:p>
            <a:r>
              <a:rPr lang="en-US" dirty="0"/>
              <a:t>Left mouse and ALT</a:t>
            </a:r>
          </a:p>
          <a:p>
            <a:endParaRPr lang="en-US" dirty="0"/>
          </a:p>
          <a:p>
            <a:r>
              <a:rPr lang="en-US" dirty="0"/>
              <a:t>Saved us from rewriting 7 lines of data</a:t>
            </a:r>
          </a:p>
        </p:txBody>
      </p:sp>
    </p:spTree>
    <p:extLst>
      <p:ext uri="{BB962C8B-B14F-4D97-AF65-F5344CB8AC3E}">
        <p14:creationId xmlns:p14="http://schemas.microsoft.com/office/powerpoint/2010/main" val="4265768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Suggests valid options for syntax, or libraries, or datasets, variables, etc</a:t>
            </a:r>
          </a:p>
          <a:p>
            <a:endParaRPr lang="en-US" dirty="0"/>
          </a:p>
          <a:p>
            <a:r>
              <a:rPr lang="en-US" dirty="0"/>
              <a:t>If you find it distracting, you can customize it or turn it off via</a:t>
            </a:r>
          </a:p>
          <a:p>
            <a:endParaRPr lang="en-US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Options  sas programs  editor options  autocomplete tab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Customize, or disable 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062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Timesaver for inserting code that you run often</a:t>
            </a:r>
          </a:p>
          <a:p>
            <a:endParaRPr lang="en-US" dirty="0"/>
          </a:p>
          <a:p>
            <a:r>
              <a:rPr lang="en-US" dirty="0"/>
              <a:t>Select and copy code</a:t>
            </a:r>
          </a:p>
          <a:p>
            <a:endParaRPr lang="en-US" dirty="0"/>
          </a:p>
          <a:p>
            <a:r>
              <a:rPr lang="en-US" dirty="0"/>
              <a:t>Program </a:t>
            </a:r>
            <a:r>
              <a:rPr lang="en-US" dirty="0">
                <a:sym typeface="Wingdings" panose="05000000000000000000" pitchFamily="2" charset="2"/>
              </a:rPr>
              <a:t> Add Abbreviation Macro  type abbrev (REG)  paste code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Type “Reg” in the editor (select with autocomplete), code is inserted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448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Helpful for figuring out logic errors </a:t>
            </a:r>
          </a:p>
          <a:p>
            <a:endParaRPr lang="en-US" dirty="0"/>
          </a:p>
          <a:p>
            <a:r>
              <a:rPr lang="en-US" dirty="0"/>
              <a:t>Here we aren’t getting the expected results from a merge</a:t>
            </a:r>
          </a:p>
          <a:p>
            <a:endParaRPr lang="en-US" dirty="0"/>
          </a:p>
          <a:p>
            <a:r>
              <a:rPr lang="en-US" dirty="0"/>
              <a:t>Turn on the debugger</a:t>
            </a:r>
          </a:p>
          <a:p>
            <a:endParaRPr lang="en-US" dirty="0"/>
          </a:p>
          <a:p>
            <a:r>
              <a:rPr lang="en-US" dirty="0"/>
              <a:t>Step through merge code – set Watch variable of Sales</a:t>
            </a:r>
          </a:p>
          <a:p>
            <a:endParaRPr lang="en-US" dirty="0"/>
          </a:p>
          <a:p>
            <a:r>
              <a:rPr lang="en-US" dirty="0"/>
              <a:t>See value change – Ah, it’s because the variable is not reset to missing until the by group changes.</a:t>
            </a:r>
          </a:p>
        </p:txBody>
      </p:sp>
    </p:spTree>
    <p:extLst>
      <p:ext uri="{BB962C8B-B14F-4D97-AF65-F5344CB8AC3E}">
        <p14:creationId xmlns:p14="http://schemas.microsoft.com/office/powerpoint/2010/main" val="37222439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Gives you syntax help</a:t>
            </a:r>
          </a:p>
          <a:p>
            <a:endParaRPr lang="en-US" dirty="0"/>
          </a:p>
          <a:p>
            <a:r>
              <a:rPr lang="en-US" dirty="0"/>
              <a:t>Quick access to product doc, samples &amp; </a:t>
            </a:r>
            <a:r>
              <a:rPr lang="en-US" dirty="0" err="1"/>
              <a:t>sas</a:t>
            </a:r>
            <a:r>
              <a:rPr lang="en-US" dirty="0"/>
              <a:t> notes,  and papers</a:t>
            </a:r>
          </a:p>
          <a:p>
            <a:endParaRPr lang="en-US" dirty="0"/>
          </a:p>
          <a:p>
            <a:r>
              <a:rPr lang="en-US" dirty="0"/>
              <a:t>See keyboard shortcuts in paper</a:t>
            </a:r>
          </a:p>
        </p:txBody>
      </p:sp>
    </p:spTree>
    <p:extLst>
      <p:ext uri="{BB962C8B-B14F-4D97-AF65-F5344CB8AC3E}">
        <p14:creationId xmlns:p14="http://schemas.microsoft.com/office/powerpoint/2010/main" val="16078004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830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69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Way to track all the tasks and code run in the project and enable you to view the logs all in one place</a:t>
            </a:r>
          </a:p>
          <a:p>
            <a:endParaRPr lang="en-US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General  Enable project log for new projects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Run the code, see an error in the log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Look at log summary, expand the log for this run of the code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Remove warnings, notes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Click on error in log summary to jump to error</a:t>
            </a:r>
          </a:p>
          <a:p>
            <a:pPr marL="163060" lvl="1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1432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EG, a lot of “noise” in the the log – wrapper code that contains macros and ods </a:t>
            </a:r>
          </a:p>
          <a:p>
            <a:r>
              <a:rPr lang="en-US" dirty="0"/>
              <a:t>Makes log hard to read</a:t>
            </a:r>
          </a:p>
          <a:p>
            <a:endParaRPr lang="en-US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Results General  “Show generated Wrapper code in log”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Log is cleaner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3550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576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EG Tasks run SAS Procedures behind the scenes – but what if you know the procedure you want to use but don’t know what task it maps to?</a:t>
            </a:r>
          </a:p>
          <a:p>
            <a:endParaRPr lang="en-US" dirty="0"/>
          </a:p>
          <a:p>
            <a:r>
              <a:rPr lang="en-US" dirty="0"/>
              <a:t>Task pane</a:t>
            </a:r>
          </a:p>
          <a:p>
            <a:endParaRPr lang="en-US" dirty="0"/>
          </a:p>
          <a:p>
            <a:r>
              <a:rPr lang="en-US" dirty="0"/>
              <a:t>Filter option, or search by name. </a:t>
            </a:r>
          </a:p>
          <a:p>
            <a:endParaRPr lang="en-US" dirty="0"/>
          </a:p>
          <a:p>
            <a:r>
              <a:rPr lang="en-US" dirty="0"/>
              <a:t>Hover over to get more info, select * to make it a favorite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2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tasks that let you sort – what’s the difference?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Filter &amp; Sort: can not eliminate duplicates</a:t>
            </a:r>
          </a:p>
          <a:p>
            <a:pPr lvl="1"/>
            <a:r>
              <a:rPr lang="en-US" dirty="0"/>
              <a:t>Access from data grid</a:t>
            </a:r>
          </a:p>
          <a:p>
            <a:pPr lvl="1"/>
            <a:r>
              <a:rPr lang="en-US" dirty="0"/>
              <a:t>See in results -- &gt;  Duplicate types per model!  -- 5 Sedans</a:t>
            </a:r>
          </a:p>
          <a:p>
            <a:pPr marL="163060" lvl="1" indent="0">
              <a:buNone/>
            </a:pPr>
            <a:endParaRPr lang="en-US" dirty="0"/>
          </a:p>
          <a:p>
            <a:pPr marL="0" indent="-11647">
              <a:buNone/>
            </a:pPr>
            <a:endParaRPr lang="en-US" dirty="0"/>
          </a:p>
          <a:p>
            <a:r>
              <a:rPr lang="en-US" dirty="0"/>
              <a:t>Sort Data Task – Proc Sort, can control by-groups</a:t>
            </a:r>
          </a:p>
          <a:p>
            <a:pPr lvl="1"/>
            <a:r>
              <a:rPr lang="en-US" dirty="0"/>
              <a:t>Select “keep only first record for each ‘sort by’ group”</a:t>
            </a:r>
          </a:p>
          <a:p>
            <a:pPr lvl="1"/>
            <a:r>
              <a:rPr lang="en-US" dirty="0"/>
              <a:t>Elimates duplicate 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9799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a macro variable that can be used in queries and code in the project</a:t>
            </a:r>
          </a:p>
          <a:p>
            <a:endParaRPr lang="en-US" dirty="0"/>
          </a:p>
          <a:p>
            <a:r>
              <a:rPr lang="en-US" dirty="0"/>
              <a:t>Create query that calculates avg height</a:t>
            </a:r>
          </a:p>
          <a:p>
            <a:endParaRPr lang="en-US" dirty="0"/>
          </a:p>
          <a:p>
            <a:r>
              <a:rPr lang="en-US" dirty="0"/>
              <a:t>Want to dynamically select gender of height to calc avg of</a:t>
            </a:r>
          </a:p>
          <a:p>
            <a:endParaRPr lang="en-US" dirty="0"/>
          </a:p>
          <a:p>
            <a:r>
              <a:rPr lang="en-US" dirty="0"/>
              <a:t>Use Prompt Manager to add new prompt </a:t>
            </a:r>
          </a:p>
          <a:p>
            <a:pPr lvl="1"/>
            <a:r>
              <a:rPr lang="en-US" dirty="0"/>
              <a:t>Name the prompt “gender”</a:t>
            </a:r>
          </a:p>
          <a:p>
            <a:pPr lvl="1"/>
            <a:r>
              <a:rPr lang="en-US" dirty="0"/>
              <a:t>Text prompt set to “Select a gender”</a:t>
            </a:r>
          </a:p>
          <a:p>
            <a:pPr lvl="1"/>
            <a:r>
              <a:rPr lang="en-US" dirty="0"/>
              <a:t>Select prompt type &amp; values </a:t>
            </a:r>
          </a:p>
          <a:p>
            <a:pPr lvl="2"/>
            <a:r>
              <a:rPr lang="en-US" dirty="0"/>
              <a:t>Text</a:t>
            </a:r>
          </a:p>
          <a:p>
            <a:pPr lvl="2"/>
            <a:r>
              <a:rPr lang="en-US" dirty="0"/>
              <a:t>User selects from a static list – use the CLASS dataset to populate the list that they can choose from</a:t>
            </a:r>
          </a:p>
          <a:p>
            <a:pPr lvl="2"/>
            <a:r>
              <a:rPr lang="en-US" dirty="0"/>
              <a:t>Set a default (F)</a:t>
            </a:r>
          </a:p>
          <a:p>
            <a:pPr marL="339386" lvl="2" indent="0">
              <a:buNone/>
            </a:pPr>
            <a:endParaRPr lang="en-US" dirty="0"/>
          </a:p>
          <a:p>
            <a:pPr marL="0" indent="-11647">
              <a:buNone/>
            </a:pPr>
            <a:r>
              <a:rPr lang="en-US" dirty="0"/>
              <a:t>Use the prompt in a query </a:t>
            </a:r>
          </a:p>
          <a:p>
            <a:pPr marL="349415" lvl="1" indent="-186355"/>
            <a:r>
              <a:rPr lang="en-US" dirty="0"/>
              <a:t>     Filter where sex= ……….select prompt from prompt tab</a:t>
            </a:r>
          </a:p>
          <a:p>
            <a:pPr marL="349415" lvl="1" indent="-186355"/>
            <a:r>
              <a:rPr lang="en-US" dirty="0"/>
              <a:t>     Run query</a:t>
            </a:r>
          </a:p>
          <a:p>
            <a:pPr marL="349415" lvl="1" indent="-186355"/>
            <a:r>
              <a:rPr lang="en-US" dirty="0"/>
              <a:t>63.91 is avg height</a:t>
            </a:r>
          </a:p>
          <a:p>
            <a:pPr marL="349415" lvl="1" indent="-186355"/>
            <a:endParaRPr lang="en-US" dirty="0"/>
          </a:p>
          <a:p>
            <a:pPr marL="339386" lvl="2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17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 Templates used when you run the same task often, lets you reuse instead of recreating each time</a:t>
            </a:r>
          </a:p>
          <a:p>
            <a:endParaRPr lang="en-US" dirty="0"/>
          </a:p>
          <a:p>
            <a:r>
              <a:rPr lang="en-US" dirty="0"/>
              <a:t>Subquery enables you to use results of one query within another without rerunning the first query</a:t>
            </a:r>
          </a:p>
          <a:p>
            <a:endParaRPr lang="en-US" dirty="0"/>
          </a:p>
          <a:p>
            <a:r>
              <a:rPr lang="en-US" dirty="0"/>
              <a:t>Create task template called “Avg Height” that we created in the prev slide, calculates the avg height of a specified gender</a:t>
            </a:r>
          </a:p>
          <a:p>
            <a:endParaRPr lang="en-US" dirty="0"/>
          </a:p>
          <a:p>
            <a:r>
              <a:rPr lang="en-US" dirty="0"/>
              <a:t>Query CLASSFIT table where height &gt;=the height returned by the Avg Height template</a:t>
            </a:r>
          </a:p>
          <a:p>
            <a:endParaRPr lang="en-US" dirty="0"/>
          </a:p>
          <a:p>
            <a:pPr lvl="1"/>
            <a:r>
              <a:rPr lang="en-US" dirty="0"/>
              <a:t>NOTE: prompted for gender, so avg height is calculated for the selected gender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63.91 avg height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Query returns ALL people who have height &gt;= that avg, regardless of their gender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6999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easily create a stored process from project or process flow</a:t>
            </a:r>
          </a:p>
          <a:p>
            <a:endParaRPr lang="en-US" dirty="0"/>
          </a:p>
          <a:p>
            <a:r>
              <a:rPr lang="en-US" dirty="0"/>
              <a:t>STP puts all the code from the project into a bundle and stores it in a central location where it can be accessed by remote clients</a:t>
            </a:r>
          </a:p>
          <a:p>
            <a:endParaRPr lang="en-US" dirty="0"/>
          </a:p>
          <a:p>
            <a:r>
              <a:rPr lang="en-US" dirty="0"/>
              <a:t>Right click, select “Create stored process”</a:t>
            </a:r>
          </a:p>
          <a:p>
            <a:endParaRPr lang="en-US" dirty="0"/>
          </a:p>
          <a:p>
            <a:pPr lvl="1"/>
            <a:r>
              <a:rPr lang="en-US" dirty="0"/>
              <a:t>Give stp a name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Step through the wizard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view all the code from the project that will be included in the stp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Choose where to execute the stp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Run the stp</a:t>
            </a:r>
          </a:p>
        </p:txBody>
      </p:sp>
    </p:spTree>
    <p:extLst>
      <p:ext uri="{BB962C8B-B14F-4D97-AF65-F5344CB8AC3E}">
        <p14:creationId xmlns:p14="http://schemas.microsoft.com/office/powerpoint/2010/main" val="19135686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1631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3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669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327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4385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93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selection box on window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General </a:t>
            </a:r>
          </a:p>
          <a:p>
            <a:r>
              <a:rPr lang="en-US" dirty="0">
                <a:sym typeface="Wingdings" panose="05000000000000000000" pitchFamily="2" charset="2"/>
              </a:rPr>
              <a:t>Close project, reopen, NO WINDOW!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96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/>
            <a:r>
              <a:rPr lang="en-US" sz="1400" dirty="0">
                <a:solidFill>
                  <a:srgbClr val="FF0000"/>
                </a:solidFill>
              </a:rPr>
              <a:t>Automatically runs the process flow WHEN OPENING PROJECT</a:t>
            </a:r>
          </a:p>
          <a:p>
            <a:pPr marL="285750" indent="-285750"/>
            <a:endParaRPr lang="en-US" sz="1400" dirty="0">
              <a:solidFill>
                <a:srgbClr val="FF0000"/>
              </a:solidFill>
            </a:endParaRPr>
          </a:p>
          <a:p>
            <a:pPr marL="285750" indent="-285750"/>
            <a:r>
              <a:rPr lang="en-US" sz="1400" dirty="0">
                <a:solidFill>
                  <a:srgbClr val="FF0000"/>
                </a:solidFill>
              </a:rPr>
              <a:t>Could use to define datasets used in the project, libraries, macros, etc. 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Name the process flow you want to run to “Autoexec”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Save the project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Close, reopen project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Select that you want to run autoexec when prompted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Check to make sure the library was created and assigned</a:t>
            </a:r>
          </a:p>
          <a:p>
            <a:pPr indent="-171450"/>
            <a:endParaRPr lang="en-US" dirty="0"/>
          </a:p>
          <a:p>
            <a:pPr indent="-171450"/>
            <a:r>
              <a:rPr lang="en-US" dirty="0"/>
              <a:t>Can force it to run automatically via tools </a:t>
            </a:r>
            <a:r>
              <a:rPr lang="en-US" dirty="0">
                <a:sym typeface="Wingdings" panose="05000000000000000000" pitchFamily="2" charset="2"/>
              </a:rPr>
              <a:t> options  General   “ Automatically run autoexec process flow when project opens”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007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FAVORITE tip</a:t>
            </a:r>
          </a:p>
          <a:p>
            <a:endParaRPr lang="en-US" dirty="0"/>
          </a:p>
          <a:p>
            <a:r>
              <a:rPr lang="en-US" dirty="0"/>
              <a:t>Stacked   OR   Split </a:t>
            </a:r>
          </a:p>
          <a:p>
            <a:endParaRPr lang="en-US" dirty="0"/>
          </a:p>
          <a:p>
            <a:r>
              <a:rPr lang="en-US" dirty="0"/>
              <a:t>Can use to view code and log or results at the same time </a:t>
            </a:r>
          </a:p>
        </p:txBody>
      </p:sp>
    </p:spTree>
    <p:extLst>
      <p:ext uri="{BB962C8B-B14F-4D97-AF65-F5344CB8AC3E}">
        <p14:creationId xmlns:p14="http://schemas.microsoft.com/office/powerpoint/2010/main" val="1254681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lot of ways to customize the layout of the project……can sometimes be hard to get it “reset” if you want to change things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 Restore Window Layout to “find” missing windows, if a mouse is behaving badly, or you just want to start over</a:t>
            </a:r>
          </a:p>
          <a:p>
            <a:endParaRPr lang="en-US" dirty="0"/>
          </a:p>
          <a:p>
            <a:pPr lvl="1"/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General  Restore Window Layout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018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71513" y="1181100"/>
            <a:ext cx="5667375" cy="31877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Save a step from having to choose “yes” each time </a:t>
            </a:r>
          </a:p>
          <a:p>
            <a:endParaRPr lang="en-US" dirty="0"/>
          </a:p>
          <a:p>
            <a:r>
              <a:rPr lang="en-US" dirty="0"/>
              <a:t>Tools </a:t>
            </a:r>
            <a:r>
              <a:rPr lang="en-US" dirty="0">
                <a:sym typeface="Wingdings" panose="05000000000000000000" pitchFamily="2" charset="2"/>
              </a:rPr>
              <a:t> Options  Results :    “Prompt before replacing” is default </a:t>
            </a:r>
          </a:p>
          <a:p>
            <a:pPr lvl="4"/>
            <a:r>
              <a:rPr lang="en-US" dirty="0">
                <a:sym typeface="Wingdings" panose="05000000000000000000" pitchFamily="2" charset="2"/>
              </a:rPr>
              <a:t>Do not replace </a:t>
            </a:r>
          </a:p>
          <a:p>
            <a:pPr lvl="4"/>
            <a:r>
              <a:rPr lang="en-US" dirty="0">
                <a:sym typeface="Wingdings" panose="05000000000000000000" pitchFamily="2" charset="2"/>
              </a:rPr>
              <a:t>Replace without prompting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26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773321"/>
            <a:ext cx="7891272" cy="3885991"/>
          </a:xfrm>
        </p:spPr>
        <p:txBody>
          <a:bodyPr wrap="square" anchor="t" anchorCtr="0">
            <a:normAutofit/>
          </a:bodyPr>
          <a:lstStyle>
            <a:lvl1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baseline="0">
                <a:solidFill>
                  <a:schemeClr val="bg1"/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#SASGF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AS Closing Slide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84948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Imag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67272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Midnigh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504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230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Col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802998"/>
            <a:ext cx="9144000" cy="584775"/>
          </a:xfrm>
        </p:spPr>
        <p:txBody>
          <a:bodyPr anchor="b" anchorCtr="0">
            <a:spAutoFit/>
          </a:bodyPr>
          <a:lstStyle>
            <a:lvl1pPr algn="ctr"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383824"/>
            <a:ext cx="9144000" cy="353943"/>
          </a:xfrm>
        </p:spPr>
        <p:txBody>
          <a:bodyPr anchor="t">
            <a:spAutoFit/>
          </a:bodyPr>
          <a:lstStyle>
            <a:lvl1pPr marL="0" indent="-182880" algn="ctr">
              <a:lnSpc>
                <a:spcPct val="85000"/>
              </a:lnSpc>
              <a:spcBef>
                <a:spcPts val="800"/>
              </a:spcBef>
              <a:buFont typeface="Arial" pitchFamily="34" charset="0"/>
              <a:buNone/>
              <a:defRPr sz="2000" b="0" i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4504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0826127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191832423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85906946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dnight header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75814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55688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626364" y="969461"/>
            <a:ext cx="7891272" cy="274320"/>
          </a:xfrm>
        </p:spPr>
        <p:txBody>
          <a:bodyPr wrap="square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26364" y="1362752"/>
            <a:ext cx="7891272" cy="3358896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#SASGF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>
            <a:noAutofit/>
          </a:bodyPr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3" hasCustomPrompt="1"/>
          </p:nvPr>
        </p:nvSpPr>
        <p:spPr>
          <a:xfrm>
            <a:off x="627641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rgbClr val="71256A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4" hasCustomPrompt="1"/>
          </p:nvPr>
        </p:nvSpPr>
        <p:spPr>
          <a:xfrm>
            <a:off x="627641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631436" y="1014984"/>
            <a:ext cx="3886200" cy="3639312"/>
          </a:xfrm>
        </p:spPr>
        <p:txBody>
          <a:bodyPr wrap="square" anchor="t" anchorCtr="0">
            <a:normAutofit/>
          </a:bodyPr>
          <a:lstStyle>
            <a:lvl1pPr>
              <a:defRPr sz="2400" baseline="0">
                <a:solidFill>
                  <a:schemeClr val="tx2"/>
                </a:solidFill>
                <a:latin typeface="+mn-lt"/>
              </a:defRPr>
            </a:lvl1pPr>
            <a:lvl2pPr>
              <a:defRPr sz="2000" baseline="0">
                <a:latin typeface="+mn-lt"/>
              </a:defRPr>
            </a:lvl2pPr>
            <a:lvl3pPr>
              <a:defRPr sz="1600" baseline="0">
                <a:latin typeface="+mn-lt"/>
              </a:defRPr>
            </a:lvl3pPr>
            <a:lvl4pPr>
              <a:defRPr sz="1200" baseline="0">
                <a:latin typeface="+mj-lt"/>
              </a:defRPr>
            </a:lvl4pPr>
            <a:lvl5pPr>
              <a:defRPr sz="1000" baseline="0">
                <a:latin typeface="+mj-l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 or click an icon to add other content types.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9413158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626364" y="192024"/>
            <a:ext cx="7891272" cy="4572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6364" y="1014984"/>
            <a:ext cx="7891272" cy="363931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pPr lvl="0"/>
            <a:r>
              <a:rPr lang="en-US" dirty="0"/>
              <a:t>Click to add text or click an icon to add other content types.	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0" y="206357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52400" y="20788182"/>
            <a:ext cx="374904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4965552"/>
            <a:ext cx="9144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00" dirty="0">
                <a:solidFill>
                  <a:schemeClr val="bg1">
                    <a:lumMod val="50000"/>
                  </a:schemeClr>
                </a:solidFill>
              </a:rPr>
              <a:t>SAS and all other SAS Institute Inc. product or service names are registered trademarks or trademarks of SAS Institute Inc. in the USA and other countries. ® indicates USA registration. Other brand and product names are trademarks of their respective companies.</a:t>
            </a:r>
          </a:p>
          <a:p>
            <a:pPr algn="ctr"/>
            <a:endParaRPr lang="en-US" sz="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8489992" y="53524"/>
            <a:ext cx="6540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71256A"/>
                </a:solidFill>
              </a:rPr>
              <a:t>#SASGF</a:t>
            </a:r>
          </a:p>
        </p:txBody>
      </p:sp>
    </p:spTree>
    <p:extLst>
      <p:ext uri="{BB962C8B-B14F-4D97-AF65-F5344CB8AC3E}">
        <p14:creationId xmlns:p14="http://schemas.microsoft.com/office/powerpoint/2010/main" val="52474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36" r:id="rId2"/>
    <p:sldLayoutId id="2147483983" r:id="rId3"/>
    <p:sldLayoutId id="2147483927" r:id="rId4"/>
    <p:sldLayoutId id="2147483981" r:id="rId5"/>
    <p:sldLayoutId id="2147483928" r:id="rId6"/>
    <p:sldLayoutId id="2147483929" r:id="rId7"/>
    <p:sldLayoutId id="2147483982" r:id="rId8"/>
    <p:sldLayoutId id="2147483930" r:id="rId9"/>
    <p:sldLayoutId id="2147483980" r:id="rId10"/>
    <p:sldLayoutId id="2147483935" r:id="rId11"/>
    <p:sldLayoutId id="2147483941" r:id="rId12"/>
  </p:sldLayoutIdLst>
  <p:transition>
    <p:fade/>
  </p:transition>
  <p:hf sldNum="0" hdr="0" ftr="0" dt="0"/>
  <p:txStyles>
    <p:titleStyle>
      <a:lvl1pPr algn="ctr" defTabSz="182880" rtl="0" eaLnBrk="1" latinLnBrk="0" hangingPunct="1">
        <a:spcBef>
          <a:spcPct val="0"/>
        </a:spcBef>
        <a:buNone/>
        <a:defRPr lang="en-US" sz="2800" kern="1200" cap="none" baseline="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80000"/>
        <a:buFont typeface="Arial" pitchFamily="34" charset="0"/>
        <a:buChar char="•"/>
        <a:defRPr sz="2800" b="0" kern="1200" cap="none" baseline="0">
          <a:solidFill>
            <a:schemeClr val="tx2"/>
          </a:solidFill>
          <a:latin typeface="+mn-lt"/>
          <a:ea typeface="+mn-ea"/>
          <a:cs typeface="+mn-cs"/>
        </a:defRPr>
      </a:lvl1pPr>
      <a:lvl2pPr marL="36576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accent3"/>
        </a:buClr>
        <a:buSzPct val="80000"/>
        <a:buFont typeface="Arial" pitchFamily="34" charset="0"/>
        <a:buChar char="•"/>
        <a:tabLst/>
        <a:defRPr sz="24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182880" algn="l" defTabSz="365760" rtl="0" eaLnBrk="1" latinLnBrk="0" hangingPunct="1">
        <a:lnSpc>
          <a:spcPct val="85000"/>
        </a:lnSpc>
        <a:spcBef>
          <a:spcPts val="800"/>
        </a:spcBef>
        <a:spcAft>
          <a:spcPts val="0"/>
        </a:spcAft>
        <a:buClr>
          <a:schemeClr val="tx2"/>
        </a:buClr>
        <a:buSzPct val="100000"/>
        <a:buFont typeface="Arial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7315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2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91440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tx1">
            <a:lumMod val="65000"/>
            <a:lumOff val="35000"/>
          </a:schemeClr>
        </a:buClr>
        <a:buSzPct val="100000"/>
        <a:buFont typeface="Calibri" panose="020F0502020204030204" pitchFamily="34" charset="0"/>
        <a:buChar char="-"/>
        <a:defRPr sz="1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09728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6pPr>
      <a:lvl7pPr marL="1280160" indent="-182880" algn="l" defTabSz="36576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7pPr>
      <a:lvl8pPr marL="1463040" indent="-18288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8pPr>
      <a:lvl9pPr marL="1645920" indent="-182880" algn="l" defTabSz="36576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80000"/>
        <a:buFont typeface="Arial" pitchFamily="34" charset="0"/>
        <a:buChar char="•"/>
        <a:defRPr sz="1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847926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Automatically Submit Custom SAS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6">
            <a:hlinkClick r:id="" action="ppaction://media"/>
            <a:extLst>
              <a:ext uri="{FF2B5EF4-FFF2-40B4-BE49-F238E27FC236}">
                <a16:creationId xmlns:a16="http://schemas.microsoft.com/office/drawing/2014/main" id="{5CB8773F-9DEF-4306-9B20-04442721953F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879889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2998"/>
            <a:ext cx="9144000" cy="584775"/>
          </a:xfrm>
        </p:spPr>
        <p:txBody>
          <a:bodyPr/>
          <a:lstStyle/>
          <a:p>
            <a:r>
              <a:rPr lang="en-US" dirty="0"/>
              <a:t>Program Editor!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35B25-F395-40B9-BDFD-A45622E7A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62354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Turn on Line Numbers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7">
            <a:hlinkClick r:id="" action="ppaction://media"/>
            <a:extLst>
              <a:ext uri="{FF2B5EF4-FFF2-40B4-BE49-F238E27FC236}">
                <a16:creationId xmlns:a16="http://schemas.microsoft.com/office/drawing/2014/main" id="{1B55E65F-8FEC-4655-A624-F88DD5990716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2077459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Automatically Format Code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8">
            <a:hlinkClick r:id="" action="ppaction://media"/>
            <a:extLst>
              <a:ext uri="{FF2B5EF4-FFF2-40B4-BE49-F238E27FC236}">
                <a16:creationId xmlns:a16="http://schemas.microsoft.com/office/drawing/2014/main" id="{6723276E-F86A-407F-99F3-BD4181BF16D8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8440402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Copy a Column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Video_9">
            <a:hlinkClick r:id="" action="ppaction://media"/>
            <a:extLst>
              <a:ext uri="{FF2B5EF4-FFF2-40B4-BE49-F238E27FC236}">
                <a16:creationId xmlns:a16="http://schemas.microsoft.com/office/drawing/2014/main" id="{D8F41212-6C9C-4C4C-A378-A595842329DD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820331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Autocomplete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12">
            <a:hlinkClick r:id="" action="ppaction://media"/>
            <a:extLst>
              <a:ext uri="{FF2B5EF4-FFF2-40B4-BE49-F238E27FC236}">
                <a16:creationId xmlns:a16="http://schemas.microsoft.com/office/drawing/2014/main" id="{8E435B89-C287-4F74-9BED-1A394655C862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526531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A30AA-AA15-40A3-91A8-4368BED12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11: Abbreviation Macros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0B68F-9D21-4A1B-94BC-97093895615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editorMacro">
            <a:hlinkClick r:id="" action="ppaction://media"/>
            <a:extLst>
              <a:ext uri="{FF2B5EF4-FFF2-40B4-BE49-F238E27FC236}">
                <a16:creationId xmlns:a16="http://schemas.microsoft.com/office/drawing/2014/main" id="{A1048130-48BE-4C29-B738-E49112F98AA0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549800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Data Step Debugger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RecordingVideo_1">
            <a:hlinkClick r:id="" action="ppaction://media"/>
            <a:extLst>
              <a:ext uri="{FF2B5EF4-FFF2-40B4-BE49-F238E27FC236}">
                <a16:creationId xmlns:a16="http://schemas.microsoft.com/office/drawing/2014/main" id="{F7635BF6-F543-4F1E-9CD4-46B067C2EFA4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398429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Syntax Help Window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11">
            <a:hlinkClick r:id="" action="ppaction://media"/>
            <a:extLst>
              <a:ext uri="{FF2B5EF4-FFF2-40B4-BE49-F238E27FC236}">
                <a16:creationId xmlns:a16="http://schemas.microsoft.com/office/drawing/2014/main" id="{B2DB07CC-B92B-476A-B412-FFD11B0964DF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35746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2998"/>
            <a:ext cx="9144000" cy="584775"/>
          </a:xfrm>
        </p:spPr>
        <p:txBody>
          <a:bodyPr/>
          <a:lstStyle/>
          <a:p>
            <a:r>
              <a:rPr lang="en-US" dirty="0"/>
              <a:t>Logs!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35B25-F395-40B9-BDFD-A45622E7A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386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Kelly Gray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2383824"/>
            <a:ext cx="9144000" cy="1402692"/>
          </a:xfrm>
        </p:spPr>
        <p:txBody>
          <a:bodyPr/>
          <a:lstStyle/>
          <a:p>
            <a:r>
              <a:rPr lang="en-US" dirty="0"/>
              <a:t>I am a 20 year SAS user who loves manipulating data. I have a degree in Journalism from the University of North Carolina at Chapel Hill, and a Certificate in Computer Programming from North Carolina State University. I've worked in Technical Support, Education, Sales, and Marketing and love sharing my knowledge of programming and reporting using SAS.</a:t>
            </a:r>
          </a:p>
        </p:txBody>
      </p:sp>
    </p:spTree>
    <p:extLst>
      <p:ext uri="{BB962C8B-B14F-4D97-AF65-F5344CB8AC3E}">
        <p14:creationId xmlns:p14="http://schemas.microsoft.com/office/powerpoint/2010/main" val="49991506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 Enable Project Logging and Find Errors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RecordingVideo_13">
            <a:hlinkClick r:id="" action="ppaction://media"/>
            <a:extLst>
              <a:ext uri="{FF2B5EF4-FFF2-40B4-BE49-F238E27FC236}">
                <a16:creationId xmlns:a16="http://schemas.microsoft.com/office/drawing/2014/main" id="{0FD2B408-3C20-4C94-9212-563DD97DD377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1121105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3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Declutter Log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14">
            <a:hlinkClick r:id="" action="ppaction://media"/>
            <a:extLst>
              <a:ext uri="{FF2B5EF4-FFF2-40B4-BE49-F238E27FC236}">
                <a16:creationId xmlns:a16="http://schemas.microsoft.com/office/drawing/2014/main" id="{72C8D132-3A4F-4B1A-AE78-EE7A50C4604D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4037782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2998"/>
            <a:ext cx="9144000" cy="584775"/>
          </a:xfrm>
        </p:spPr>
        <p:txBody>
          <a:bodyPr/>
          <a:lstStyle/>
          <a:p>
            <a:r>
              <a:rPr lang="en-US" dirty="0"/>
              <a:t>Tasks and Queries!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35B25-F395-40B9-BDFD-A45622E7A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43248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16. Find the Right Task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15">
            <a:hlinkClick r:id="" action="ppaction://media"/>
            <a:extLst>
              <a:ext uri="{FF2B5EF4-FFF2-40B4-BE49-F238E27FC236}">
                <a16:creationId xmlns:a16="http://schemas.microsoft.com/office/drawing/2014/main" id="{2E4B259C-BC00-4910-84A4-8339AFCB1877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0325" y="1016000"/>
            <a:ext cx="6481763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5908483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17. Filter and Sort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" name="RecordingVideo_16">
            <a:hlinkClick r:id="" action="ppaction://media"/>
            <a:extLst>
              <a:ext uri="{FF2B5EF4-FFF2-40B4-BE49-F238E27FC236}">
                <a16:creationId xmlns:a16="http://schemas.microsoft.com/office/drawing/2014/main" id="{C04DC4F1-BD6A-443A-A7A2-2A368B234121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0325" y="1016000"/>
            <a:ext cx="6481763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366831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8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18. Create Dynamic Queries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Video_17">
            <a:hlinkClick r:id="" action="ppaction://media"/>
            <a:extLst>
              <a:ext uri="{FF2B5EF4-FFF2-40B4-BE49-F238E27FC236}">
                <a16:creationId xmlns:a16="http://schemas.microsoft.com/office/drawing/2014/main" id="{1766B404-2292-4A43-BBC5-9606E47F8EEF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0325" y="1016000"/>
            <a:ext cx="6481763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5364148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 Create Task Templates and Subqueries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RecordingVideo_18">
            <a:hlinkClick r:id="" action="ppaction://media"/>
            <a:extLst>
              <a:ext uri="{FF2B5EF4-FFF2-40B4-BE49-F238E27FC236}">
                <a16:creationId xmlns:a16="http://schemas.microsoft.com/office/drawing/2014/main" id="{A52B9C94-B408-4E75-A92E-AED59D86CC43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0099846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 Create Stored Process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Video_19">
            <a:hlinkClick r:id="" action="ppaction://media"/>
            <a:extLst>
              <a:ext uri="{FF2B5EF4-FFF2-40B4-BE49-F238E27FC236}">
                <a16:creationId xmlns:a16="http://schemas.microsoft.com/office/drawing/2014/main" id="{BDD0C7C6-F4FD-4FFB-A83C-BDA0B51347CA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2205541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030491"/>
            <a:ext cx="9144000" cy="923330"/>
          </a:xfrm>
        </p:spPr>
        <p:txBody>
          <a:bodyPr/>
          <a:lstStyle/>
          <a:p>
            <a:r>
              <a:rPr lang="en-US" sz="5400" dirty="0"/>
              <a:t>We made it!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2019201"/>
            <a:ext cx="9144000" cy="35625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37472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Tip: Search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21">
            <a:hlinkClick r:id="" action="ppaction://media"/>
            <a:extLst>
              <a:ext uri="{FF2B5EF4-FFF2-40B4-BE49-F238E27FC236}">
                <a16:creationId xmlns:a16="http://schemas.microsoft.com/office/drawing/2014/main" id="{D24CF3F6-FE6C-48F4-9AC9-04B29DE8D013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</p:spPr>
      </p:pic>
    </p:spTree>
    <p:extLst>
      <p:ext uri="{BB962C8B-B14F-4D97-AF65-F5344CB8AC3E}">
        <p14:creationId xmlns:p14="http://schemas.microsoft.com/office/powerpoint/2010/main" val="1571640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in 20: Quick Tips for SAS Enterprise Guide Users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35B25-F395-40B9-BDFD-A45622E7A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Kelly Gray, SAS Institute </a:t>
            </a:r>
          </a:p>
        </p:txBody>
      </p:sp>
    </p:spTree>
    <p:extLst>
      <p:ext uri="{BB962C8B-B14F-4D97-AF65-F5344CB8AC3E}">
        <p14:creationId xmlns:p14="http://schemas.microsoft.com/office/powerpoint/2010/main" val="69598380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369046"/>
            <a:ext cx="9144000" cy="5847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0" y="2019201"/>
            <a:ext cx="9144000" cy="1764842"/>
          </a:xfrm>
        </p:spPr>
        <p:txBody>
          <a:bodyPr/>
          <a:lstStyle/>
          <a:p>
            <a:r>
              <a:rPr lang="en-US" dirty="0"/>
              <a:t>Kelly Gray</a:t>
            </a:r>
            <a:br>
              <a:rPr lang="en-US" dirty="0"/>
            </a:br>
            <a:r>
              <a:rPr lang="en-US" dirty="0"/>
              <a:t>Kelly.Gray@sas.com</a:t>
            </a:r>
          </a:p>
          <a:p>
            <a:endParaRPr lang="en-US" dirty="0"/>
          </a:p>
          <a:p>
            <a:r>
              <a:rPr lang="en-US" sz="3200" dirty="0">
                <a:latin typeface="+mj-lt"/>
                <a:ea typeface="+mj-ea"/>
                <a:cs typeface="+mj-cs"/>
              </a:rPr>
              <a:t>Reminder:</a:t>
            </a:r>
            <a:br>
              <a:rPr lang="en-US" dirty="0"/>
            </a:br>
            <a:r>
              <a:rPr lang="en-US" dirty="0"/>
              <a:t>Complete your session survey in the conference mobile app. </a:t>
            </a:r>
          </a:p>
        </p:txBody>
      </p:sp>
    </p:spTree>
    <p:extLst>
      <p:ext uri="{BB962C8B-B14F-4D97-AF65-F5344CB8AC3E}">
        <p14:creationId xmlns:p14="http://schemas.microsoft.com/office/powerpoint/2010/main" val="801921990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4678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8711E-6E95-44C5-8A41-F0014A1A6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02998"/>
            <a:ext cx="9144000" cy="584775"/>
          </a:xfrm>
        </p:spPr>
        <p:txBody>
          <a:bodyPr/>
          <a:lstStyle/>
          <a:p>
            <a:r>
              <a:rPr lang="en-US" dirty="0"/>
              <a:t>Customize Options!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35B25-F395-40B9-BDFD-A45622E7A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12236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Turn Off Welcome Window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RecordingVideo_1">
            <a:hlinkClick r:id="" action="ppaction://media"/>
            <a:extLst>
              <a:ext uri="{FF2B5EF4-FFF2-40B4-BE49-F238E27FC236}">
                <a16:creationId xmlns:a16="http://schemas.microsoft.com/office/drawing/2014/main" id="{A2F48B95-F618-49C2-89A3-AFD754D1577E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1621891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“Autoexec” Process 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RecordingVideo_2">
            <a:hlinkClick r:id="" action="ppaction://media"/>
            <a:extLst>
              <a:ext uri="{FF2B5EF4-FFF2-40B4-BE49-F238E27FC236}">
                <a16:creationId xmlns:a16="http://schemas.microsoft.com/office/drawing/2014/main" id="{5FC4EF18-4F9E-48AF-A961-AD5648191611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745747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Split View into Multiple Windows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3">
            <a:hlinkClick r:id="" action="ppaction://media"/>
            <a:extLst>
              <a:ext uri="{FF2B5EF4-FFF2-40B4-BE49-F238E27FC236}">
                <a16:creationId xmlns:a16="http://schemas.microsoft.com/office/drawing/2014/main" id="{14864C01-0776-4ABE-AFFF-8A36CCF64099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8472637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Reset Default Layout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RecordingVideo_4">
            <a:hlinkClick r:id="" action="ppaction://media"/>
            <a:extLst>
              <a:ext uri="{FF2B5EF4-FFF2-40B4-BE49-F238E27FC236}">
                <a16:creationId xmlns:a16="http://schemas.microsoft.com/office/drawing/2014/main" id="{D97E5016-BB28-4706-9ACB-1BDD6523FFC9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3645863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Automatically Replace Task Results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72C1EF-5964-4786-911B-385DB1F5E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RecordingVideo_5">
            <a:hlinkClick r:id="" action="ppaction://media"/>
            <a:extLst>
              <a:ext uri="{FF2B5EF4-FFF2-40B4-BE49-F238E27FC236}">
                <a16:creationId xmlns:a16="http://schemas.microsoft.com/office/drawing/2014/main" id="{2857FEA6-9C4C-4648-AFB2-7FEC18A7C05D}"/>
              </a:ext>
            </a:extLst>
          </p:cNvPr>
          <p:cNvPicPr>
            <a:picLocks noGrp="1" noChangeAspect="1"/>
          </p:cNvPicPr>
          <p:nvPr>
            <p:ph sz="quarter" idx="1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8950" y="1016000"/>
            <a:ext cx="5626100" cy="3643313"/>
          </a:xfrm>
          <a:prstGeom prst="rect">
            <a:avLst/>
          </a:prstGeom>
          <a:ln w="63500" cap="sq">
            <a:solidFill>
              <a:srgbClr val="FFFFFF"/>
            </a:solidFill>
            <a:prstDash val="solid"/>
            <a:miter lim="800000"/>
          </a:ln>
          <a:effectLst/>
          <a:scene3d>
            <a:camera prst="orthographicFront"/>
            <a:lightRig rig="soft" dir="t"/>
          </a:scene3d>
          <a:sp3d contourW="6350">
            <a:contourClr>
              <a:srgbClr val="000000"/>
            </a:contourClr>
          </a:sp3d>
        </p:spPr>
      </p:pic>
    </p:spTree>
    <p:extLst>
      <p:ext uri="{BB962C8B-B14F-4D97-AF65-F5344CB8AC3E}">
        <p14:creationId xmlns:p14="http://schemas.microsoft.com/office/powerpoint/2010/main" val="16255995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3&quot; value=&quot;-1&quot;/&gt;&lt;property id=&quot;20307&quot; value=&quot;261&quot;/&gt;&lt;/object&gt;&lt;object type=&quot;3&quot; unique_id=&quot;10004&quot;&gt;&lt;property id=&quot;20148&quot; value=&quot;5&quot;/&gt;&lt;property id=&quot;20300&quot; value=&quot;Slide 2 - &amp;quot;Kelly Gray&amp;quot;&quot;/&gt;&lt;property id=&quot;20303&quot; value=&quot;-1&quot;/&gt;&lt;property id=&quot;20307&quot; value=&quot;257&quot;/&gt;&lt;/object&gt;&lt;object type=&quot;3&quot; unique_id=&quot;10005&quot;&gt;&lt;property id=&quot;20148&quot; value=&quot;5&quot;/&gt;&lt;property id=&quot;20300&quot; value=&quot;Slide 3 - &amp;quot;20 in 20: Quick Tips for SAS Enterprise Guide Users&amp;quot;&quot;/&gt;&lt;property id=&quot;20303&quot; value=&quot;-1&quot;/&gt;&lt;property id=&quot;20307&quot; value=&quot;268&quot;/&gt;&lt;/object&gt;&lt;object type=&quot;3&quot; unique_id=&quot;10006&quot;&gt;&lt;property id=&quot;20148&quot; value=&quot;5&quot;/&gt;&lt;property id=&quot;20300&quot; value=&quot;Slide 5 - &amp;quot;1. Turn Off Welcome Window&amp;quot;&quot;/&gt;&lt;property id=&quot;20303&quot; value=&quot;-1&quot;/&gt;&lt;property id=&quot;20307&quot; value=&quot;265&quot;/&gt;&lt;/object&gt;&lt;object type=&quot;3&quot; unique_id=&quot;10007&quot;&gt;&lt;property id=&quot;20148&quot; value=&quot;5&quot;/&gt;&lt;property id=&quot;20300&quot; value=&quot;Slide 30 - &amp;quot;Thank you!&amp;quot;&quot;/&gt;&lt;property id=&quot;20303&quot; value=&quot;-1&quot;/&gt;&lt;property id=&quot;20307&quot; value=&quot;267&quot;/&gt;&lt;/object&gt;&lt;object type=&quot;3&quot; unique_id=&quot;10008&quot;&gt;&lt;property id=&quot;20148&quot; value=&quot;5&quot;/&gt;&lt;property id=&quot;20300&quot; value=&quot;Slide 31&quot;/&gt;&lt;property id=&quot;20303&quot; value=&quot;-1&quot;/&gt;&lt;property id=&quot;20307&quot; value=&quot;266&quot;/&gt;&lt;/object&gt;&lt;object type=&quot;3&quot; unique_id=&quot;10217&quot;&gt;&lt;property id=&quot;20148&quot; value=&quot;5&quot;/&gt;&lt;property id=&quot;20300&quot; value=&quot;Slide 4 - &amp;quot;Customize Options! &amp;quot;&quot;/&gt;&lt;property id=&quot;20303&quot; value=&quot;-1&quot;/&gt;&lt;property id=&quot;20307&quot; value=&quot;269&quot;/&gt;&lt;/object&gt;&lt;object type=&quot;3&quot; unique_id=&quot;10218&quot;&gt;&lt;property id=&quot;20148&quot; value=&quot;5&quot;/&gt;&lt;property id=&quot;20300&quot; value=&quot;Slide 6 - &amp;quot;2. “Autoexec” Process Flow&amp;quot;&quot;/&gt;&lt;property id=&quot;20303&quot; value=&quot;-1&quot;/&gt;&lt;property id=&quot;20307&quot; value=&quot;270&quot;/&gt;&lt;/object&gt;&lt;object type=&quot;3&quot; unique_id=&quot;10219&quot;&gt;&lt;property id=&quot;20148&quot; value=&quot;5&quot;/&gt;&lt;property id=&quot;20300&quot; value=&quot;Slide 8 - &amp;quot;4. Reset Default Layout&amp;quot;&quot;/&gt;&lt;property id=&quot;20303&quot; value=&quot;-1&quot;/&gt;&lt;property id=&quot;20307&quot; value=&quot;271&quot;/&gt;&lt;/object&gt;&lt;object type=&quot;3&quot; unique_id=&quot;10220&quot;&gt;&lt;property id=&quot;20148&quot; value=&quot;5&quot;/&gt;&lt;property id=&quot;20300&quot; value=&quot;Slide 9 - &amp;quot;5. Automatically Replace Task Results&amp;quot;&quot;/&gt;&lt;property id=&quot;20303&quot; value=&quot;-1&quot;/&gt;&lt;property id=&quot;20307&quot; value=&quot;272&quot;/&gt;&lt;/object&gt;&lt;object type=&quot;3&quot; unique_id=&quot;10221&quot;&gt;&lt;property id=&quot;20148&quot; value=&quot;5&quot;/&gt;&lt;property id=&quot;20300&quot; value=&quot;Slide 10 - &amp;quot;6. Automatically Submit Custom SAS Code&amp;quot;&quot;/&gt;&lt;property id=&quot;20303&quot; value=&quot;-1&quot;/&gt;&lt;property id=&quot;20307&quot; value=&quot;273&quot;/&gt;&lt;/object&gt;&lt;object type=&quot;3&quot; unique_id=&quot;10222&quot;&gt;&lt;property id=&quot;20148&quot; value=&quot;5&quot;/&gt;&lt;property id=&quot;20300&quot; value=&quot;Slide 11 - &amp;quot;Program Editor! &amp;quot;&quot;/&gt;&lt;property id=&quot;20303&quot; value=&quot;-1&quot;/&gt;&lt;property id=&quot;20307&quot; value=&quot;275&quot;/&gt;&lt;/object&gt;&lt;object type=&quot;3&quot; unique_id=&quot;10223&quot;&gt;&lt;property id=&quot;20148&quot; value=&quot;5&quot;/&gt;&lt;property id=&quot;20300&quot; value=&quot;Slide 12 - &amp;quot;7. Turn on Line Numbers&amp;quot;&quot;/&gt;&lt;property id=&quot;20303&quot; value=&quot;-1&quot;/&gt;&lt;property id=&quot;20307&quot; value=&quot;274&quot;/&gt;&lt;/object&gt;&lt;object type=&quot;3&quot; unique_id=&quot;10224&quot;&gt;&lt;property id=&quot;20148&quot; value=&quot;5&quot;/&gt;&lt;property id=&quot;20300&quot; value=&quot;Slide 13 - &amp;quot;8. Automatically Format Code&amp;quot;&quot;/&gt;&lt;property id=&quot;20303&quot; value=&quot;-1&quot;/&gt;&lt;property id=&quot;20307&quot; value=&quot;276&quot;/&gt;&lt;/object&gt;&lt;object type=&quot;3&quot; unique_id=&quot;10225&quot;&gt;&lt;property id=&quot;20148&quot; value=&quot;5&quot;/&gt;&lt;property id=&quot;20300&quot; value=&quot;Slide 14 - &amp;quot;9. Copy a Column&amp;quot;&quot;/&gt;&lt;property id=&quot;20303&quot; value=&quot;-1&quot;/&gt;&lt;property id=&quot;20307&quot; value=&quot;277&quot;/&gt;&lt;/object&gt;&lt;object type=&quot;3&quot; unique_id=&quot;10226&quot;&gt;&lt;property id=&quot;20148&quot; value=&quot;5&quot;/&gt;&lt;property id=&quot;20300&quot; value=&quot;Slide 17 - &amp;quot;12. Data Step Debugger&amp;quot;&quot;/&gt;&lt;property id=&quot;20303&quot; value=&quot;-1&quot;/&gt;&lt;property id=&quot;20307&quot; value=&quot;278&quot;/&gt;&lt;/object&gt;&lt;object type=&quot;3&quot; unique_id=&quot;10227&quot;&gt;&lt;property id=&quot;20148&quot; value=&quot;5&quot;/&gt;&lt;property id=&quot;20300&quot; value=&quot;Slide 18 - &amp;quot;13. Syntax Help Window&amp;quot;&quot;/&gt;&lt;property id=&quot;20303&quot; value=&quot;-1&quot;/&gt;&lt;property id=&quot;20307&quot; value=&quot;279&quot;/&gt;&lt;/object&gt;&lt;object type=&quot;3&quot; unique_id=&quot;10228&quot;&gt;&lt;property id=&quot;20148&quot; value=&quot;5&quot;/&gt;&lt;property id=&quot;20300&quot; value=&quot;Slide 7 - &amp;quot;3. Split View into Multiple Windows&amp;quot;&quot;/&gt;&lt;property id=&quot;20303&quot; value=&quot;-1&quot;/&gt;&lt;property id=&quot;20307&quot; value=&quot;281&quot;/&gt;&lt;/object&gt;&lt;object type=&quot;3&quot; unique_id=&quot;10229&quot;&gt;&lt;property id=&quot;20148&quot; value=&quot;5&quot;/&gt;&lt;property id=&quot;20300&quot; value=&quot;Slide 19 - &amp;quot;Logs! &amp;quot;&quot;/&gt;&lt;property id=&quot;20303&quot; value=&quot;-1&quot;/&gt;&lt;property id=&quot;20307&quot; value=&quot;280&quot;/&gt;&lt;/object&gt;&lt;object type=&quot;3&quot; unique_id=&quot;10231&quot;&gt;&lt;property id=&quot;20148&quot; value=&quot;5&quot;/&gt;&lt;property id=&quot;20300&quot; value=&quot;Slide 20 - &amp;quot;14. Enable Project Logging and Find Errors&amp;quot;&quot;/&gt;&lt;property id=&quot;20303&quot; value=&quot;-1&quot;/&gt;&lt;property id=&quot;20307&quot; value=&quot;283&quot;/&gt;&lt;/object&gt;&lt;object type=&quot;3&quot; unique_id=&quot;10232&quot;&gt;&lt;property id=&quot;20148&quot; value=&quot;5&quot;/&gt;&lt;property id=&quot;20300&quot; value=&quot;Slide 21 - &amp;quot;15. Declutter Log&amp;quot;&quot;/&gt;&lt;property id=&quot;20303&quot; value=&quot;-1&quot;/&gt;&lt;property id=&quot;20307&quot; value=&quot;284&quot;/&gt;&lt;/object&gt;&lt;object type=&quot;3&quot; unique_id=&quot;10233&quot;&gt;&lt;property id=&quot;20148&quot; value=&quot;5&quot;/&gt;&lt;property id=&quot;20300&quot; value=&quot;Slide 22 - &amp;quot;Tasks and Queries! &amp;quot;&quot;/&gt;&lt;property id=&quot;20303&quot; value=&quot;-1&quot;/&gt;&lt;property id=&quot;20307&quot; value=&quot;285&quot;/&gt;&lt;/object&gt;&lt;object type=&quot;3&quot; unique_id=&quot;10234&quot;&gt;&lt;property id=&quot;20148&quot; value=&quot;5&quot;/&gt;&lt;property id=&quot;20300&quot; value=&quot;Slide 23 - &amp;quot;16. Find the Right Task&amp;quot;&quot;/&gt;&lt;property id=&quot;20303&quot; value=&quot;-1&quot;/&gt;&lt;property id=&quot;20307&quot; value=&quot;286&quot;/&gt;&lt;/object&gt;&lt;object type=&quot;3&quot; unique_id=&quot;10235&quot;&gt;&lt;property id=&quot;20148&quot; value=&quot;5&quot;/&gt;&lt;property id=&quot;20300&quot; value=&quot;Slide 24 - &amp;quot;17. Filter and Sort&amp;quot;&quot;/&gt;&lt;property id=&quot;20303&quot; value=&quot;-1&quot;/&gt;&lt;property id=&quot;20307&quot; value=&quot;287&quot;/&gt;&lt;/object&gt;&lt;object type=&quot;3&quot; unique_id=&quot;10236&quot;&gt;&lt;property id=&quot;20148&quot; value=&quot;5&quot;/&gt;&lt;property id=&quot;20300&quot; value=&quot;Slide 25 - &amp;quot;18. Create Dynamic Queries&amp;quot;&quot;/&gt;&lt;property id=&quot;20303&quot; value=&quot;-1&quot;/&gt;&lt;property id=&quot;20307&quot; value=&quot;288&quot;/&gt;&lt;/object&gt;&lt;object type=&quot;3&quot; unique_id=&quot;10237&quot;&gt;&lt;property id=&quot;20148&quot; value=&quot;5&quot;/&gt;&lt;property id=&quot;20300&quot; value=&quot;Slide 26 - &amp;quot;19. Create Task Templates and Subqueries&amp;quot;&quot;/&gt;&lt;property id=&quot;20303&quot; value=&quot;-1&quot;/&gt;&lt;property id=&quot;20307&quot; value=&quot;289&quot;/&gt;&lt;/object&gt;&lt;object type=&quot;3&quot; unique_id=&quot;10238&quot;&gt;&lt;property id=&quot;20148&quot; value=&quot;5&quot;/&gt;&lt;property id=&quot;20300&quot; value=&quot;Slide 27 - &amp;quot;20. Create Stored Process &amp;quot;&quot;/&gt;&lt;property id=&quot;20303&quot; value=&quot;-1&quot;/&gt;&lt;property id=&quot;20307&quot; value=&quot;290&quot;/&gt;&lt;/object&gt;&lt;object type=&quot;3&quot; unique_id=&quot;10239&quot;&gt;&lt;property id=&quot;20148&quot; value=&quot;5&quot;/&gt;&lt;property id=&quot;20300&quot; value=&quot;Slide 29 - &amp;quot;Bonus Tip: Search Project&amp;quot;&quot;/&gt;&lt;property id=&quot;20303&quot; value=&quot;-1&quot;/&gt;&lt;property id=&quot;20307&quot; value=&quot;291&quot;/&gt;&lt;/object&gt;&lt;object type=&quot;3&quot; unique_id=&quot;10582&quot;&gt;&lt;property id=&quot;20148&quot; value=&quot;5&quot;/&gt;&lt;property id=&quot;20300&quot; value=&quot;Slide 28 - &amp;quot;We made it!&amp;quot;&quot;/&gt;&lt;property id=&quot;20303&quot; value=&quot;-1&quot;/&gt;&lt;property id=&quot;20307&quot; value=&quot;292&quot;/&gt;&lt;/object&gt;&lt;object type=&quot;3&quot; unique_id=&quot;10647&quot;&gt;&lt;property id=&quot;20148&quot; value=&quot;5&quot;/&gt;&lt;property id=&quot;20300&quot; value=&quot;Slide 15 - &amp;quot;10. Autocomplete&amp;quot;&quot;/&gt;&lt;property id=&quot;20303&quot; value=&quot;-1&quot;/&gt;&lt;property id=&quot;20307&quot; value=&quot;293&quot;/&gt;&lt;/object&gt;&lt;object type=&quot;3&quot; unique_id=&quot;10879&quot;&gt;&lt;property id=&quot;20148&quot; value=&quot;5&quot;/&gt;&lt;property id=&quot;20300&quot; value=&quot;Slide 16 - &amp;quot;11: Abbreviation Macros&amp;quot;&quot;/&gt;&lt;property id=&quot;20303&quot; value=&quot;-1&quot;/&gt;&lt;property id=&quot;20307&quot; value=&quot;294&quot;/&gt;&lt;/object&gt;&lt;/object&gt;&lt;object type=&quot;8&quot; unique_id=&quot;10016&quot;&gt;&lt;/object&gt;&lt;object type=&quot;4&quot; unique_id=&quot;1177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SAS Global Forum">
  <a:themeElements>
    <a:clrScheme name="Custom 4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Fonts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accen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SASGF2019_Presenter PPT_UsersProgram.pptx" id="{3509AD4D-E150-40D9-97C8-5C174B7B5BA2}" vid="{DF60AF12-F3DF-4B43-B996-5B399371737D}"/>
    </a:ext>
  </a:extLst>
</a:theme>
</file>

<file path=ppt/theme/theme2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SAS-Palette">
      <a:dk1>
        <a:srgbClr val="000000"/>
      </a:dk1>
      <a:lt1>
        <a:srgbClr val="FFFFFF"/>
      </a:lt1>
      <a:dk2>
        <a:srgbClr val="04304B"/>
      </a:dk2>
      <a:lt2>
        <a:srgbClr val="C0E3F6"/>
      </a:lt2>
      <a:accent1>
        <a:srgbClr val="0074BE"/>
      </a:accent1>
      <a:accent2>
        <a:srgbClr val="61BAE9"/>
      </a:accent2>
      <a:accent3>
        <a:srgbClr val="04304B"/>
      </a:accent3>
      <a:accent4>
        <a:srgbClr val="00B08D"/>
      </a:accent4>
      <a:accent5>
        <a:srgbClr val="90B328"/>
      </a:accent5>
      <a:accent6>
        <a:srgbClr val="F58220"/>
      </a:accent6>
      <a:hlink>
        <a:srgbClr val="0074BE"/>
      </a:hlink>
      <a:folHlink>
        <a:srgbClr val="8E2F8A"/>
      </a:folHlink>
    </a:clrScheme>
    <a:fontScheme name="SAS-Presentation-Fonts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04DC75CAFF414A8C4A1B3CC4775344" ma:contentTypeVersion="4" ma:contentTypeDescription="Create a new document." ma:contentTypeScope="" ma:versionID="b8bc17ba2cf5a500b78d2654ce142c88">
  <xsd:schema xmlns:xsd="http://www.w3.org/2001/XMLSchema" xmlns:xs="http://www.w3.org/2001/XMLSchema" xmlns:p="http://schemas.microsoft.com/office/2006/metadata/properties" xmlns:ns2="7293601a-3189-41db-ac3d-c7840569b632" targetNamespace="http://schemas.microsoft.com/office/2006/metadata/properties" ma:root="true" ma:fieldsID="515323e4f9a5db802580bf14195e70ee" ns2:_="">
    <xsd:import namespace="7293601a-3189-41db-ac3d-c7840569b632"/>
    <xsd:element name="properties">
      <xsd:complexType>
        <xsd:sequence>
          <xsd:element name="documentManagement">
            <xsd:complexType>
              <xsd:all>
                <xsd:element ref="ns2:Topic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93601a-3189-41db-ac3d-c7840569b632" elementFormDefault="qualified">
    <xsd:import namespace="http://schemas.microsoft.com/office/2006/documentManagement/types"/>
    <xsd:import namespace="http://schemas.microsoft.com/office/infopath/2007/PartnerControls"/>
    <xsd:element name="Topic" ma:index="8" nillable="true" ma:displayName="Topic" ma:format="Dropdown" ma:internalName="Topic">
      <xsd:simpleType>
        <xsd:restriction base="dms:Choice">
          <xsd:enumeration value="Agenda"/>
          <xsd:enumeration value="Budget"/>
          <xsd:enumeration value="CADs"/>
          <xsd:enumeration value="Communications: External"/>
          <xsd:enumeration value="Communications: Internal"/>
          <xsd:enumeration value="Conference Committee Meetings"/>
          <xsd:enumeration value="Content: Call for Papers"/>
          <xsd:enumeration value="Content: Editorial Review Board"/>
          <xsd:enumeration value="Content: Executive Program"/>
          <xsd:enumeration value="Content: Paper Management"/>
          <xsd:enumeration value="Content: Schedule"/>
          <xsd:enumeration value="Content: Speaker Agreements"/>
          <xsd:enumeration value="Contracts"/>
          <xsd:enumeration value="FAQ - SAS GF"/>
          <xsd:enumeration value="IT"/>
          <xsd:enumeration value="Logistics: Catering"/>
          <xsd:enumeration value="Logistics: General"/>
          <xsd:enumeration value="Logistics: Space Planning"/>
          <xsd:enumeration value="Marketing"/>
          <xsd:enumeration value="Phone Numbers"/>
          <xsd:enumeration value="Photos"/>
          <xsd:enumeration value="Presentations"/>
          <xsd:enumeration value="Project Management"/>
          <xsd:enumeration value="Registration"/>
          <xsd:enumeration value="Shipping"/>
          <xsd:enumeration value="Signage"/>
          <xsd:enumeration value="Social Media"/>
          <xsd:enumeration value="Sponsorships"/>
          <xsd:enumeration value="Staffing"/>
          <xsd:enumeration value="Student/Faculty Programs"/>
          <xsd:enumeration value="Survey"/>
          <xsd:enumeration value="Team Meetings"/>
          <xsd:enumeration value="The Quad - General"/>
          <xsd:enumeration value="The Quad - Paperwork"/>
          <xsd:enumeration value="The Quad - Presentations"/>
          <xsd:enumeration value="The Quad - R&amp;D Pod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opic xmlns="7293601a-3189-41db-ac3d-c7840569b632">Content: Paper Management</Topic>
  </documentManagement>
</p:properties>
</file>

<file path=customXml/itemProps1.xml><?xml version="1.0" encoding="utf-8"?>
<ds:datastoreItem xmlns:ds="http://schemas.openxmlformats.org/officeDocument/2006/customXml" ds:itemID="{EB9C88CB-C2EC-4C20-AB76-084EFC5912D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D3A8B6D-877F-4DB2-9CB7-1FEC3FCCEBB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293601a-3189-41db-ac3d-c7840569b6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654BA59-11B7-4EA2-9028-4799AC791E57}">
  <ds:schemaRefs>
    <ds:schemaRef ds:uri="http://purl.org/dc/terms/"/>
    <ds:schemaRef ds:uri="http://schemas.openxmlformats.org/package/2006/metadata/core-properties"/>
    <ds:schemaRef ds:uri="7293601a-3189-41db-ac3d-c7840569b632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1206</Words>
  <Application>Microsoft Office PowerPoint</Application>
  <PresentationFormat>On-screen Show (16:9)</PresentationFormat>
  <Paragraphs>201</Paragraphs>
  <Slides>31</Slides>
  <Notes>31</Notes>
  <HiddenSlides>1</HiddenSlides>
  <MMClips>21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SAS Global Forum</vt:lpstr>
      <vt:lpstr>PowerPoint Presentation</vt:lpstr>
      <vt:lpstr>Kelly Gray</vt:lpstr>
      <vt:lpstr>20 in 20: Quick Tips for SAS Enterprise Guide Users</vt:lpstr>
      <vt:lpstr>Customize Options! </vt:lpstr>
      <vt:lpstr>1. Turn Off Welcome Window</vt:lpstr>
      <vt:lpstr>2. “Autoexec” Process Flow</vt:lpstr>
      <vt:lpstr>3. Split View into Multiple Windows</vt:lpstr>
      <vt:lpstr>4. Reset Default Layout</vt:lpstr>
      <vt:lpstr>5. Automatically Replace Task Results</vt:lpstr>
      <vt:lpstr>6. Automatically Submit Custom SAS Code</vt:lpstr>
      <vt:lpstr>Program Editor! </vt:lpstr>
      <vt:lpstr>7. Turn on Line Numbers</vt:lpstr>
      <vt:lpstr>8. Automatically Format Code</vt:lpstr>
      <vt:lpstr>9. Copy a Column</vt:lpstr>
      <vt:lpstr>10. Autocomplete</vt:lpstr>
      <vt:lpstr>11: Abbreviation Macros</vt:lpstr>
      <vt:lpstr>12. Data Step Debugger</vt:lpstr>
      <vt:lpstr>13. Syntax Help Window</vt:lpstr>
      <vt:lpstr>Logs! </vt:lpstr>
      <vt:lpstr>14. Enable Project Logging and Find Errors</vt:lpstr>
      <vt:lpstr>15. Declutter Log</vt:lpstr>
      <vt:lpstr>Tasks and Queries! </vt:lpstr>
      <vt:lpstr>16. Find the Right Task</vt:lpstr>
      <vt:lpstr>17. Filter and Sort</vt:lpstr>
      <vt:lpstr>18. Create Dynamic Queries</vt:lpstr>
      <vt:lpstr>19. Create Task Templates and Subqueries</vt:lpstr>
      <vt:lpstr>20. Create Stored Process </vt:lpstr>
      <vt:lpstr>We made it!</vt:lpstr>
      <vt:lpstr>Bonus Tip: Search Project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3162 - 20 in 20: Quick tips for SAS Enterprise Guide Users</dc:title>
  <dc:creator/>
  <cp:keywords>Final Powerpoint Presentation</cp:keywords>
  <cp:lastModifiedBy/>
  <cp:revision>1</cp:revision>
  <dcterms:created xsi:type="dcterms:W3CDTF">2017-01-12T19:36:50Z</dcterms:created>
  <dcterms:modified xsi:type="dcterms:W3CDTF">2019-04-23T14:25:42Z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0x010100DE04DC75CAFF414A8C4A1B3CC4775344</vt:lpwstr>
  </property>
</Properties>
</file>